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1" r:id="rId5"/>
    <p:sldId id="258" r:id="rId6"/>
    <p:sldId id="262" r:id="rId7"/>
    <p:sldId id="269" r:id="rId8"/>
    <p:sldId id="270" r:id="rId9"/>
    <p:sldId id="271" r:id="rId10"/>
    <p:sldId id="260" r:id="rId11"/>
    <p:sldId id="263" r:id="rId12"/>
    <p:sldId id="265" r:id="rId13"/>
    <p:sldId id="259" r:id="rId14"/>
    <p:sldId id="264" r:id="rId15"/>
    <p:sldId id="266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D260F-37DC-9B8C-5458-4229124D64B7}" v="1" dt="2025-09-05T11:01:56.670"/>
    <p1510:client id="{7D0CE89D-61E5-44FC-AB6E-05F8CC09ECC8}" v="11" dt="2025-09-05T15:31:13.068"/>
    <p1510:client id="{FD4C8020-1364-24CD-D44B-CA1EB6D5AC64}" v="520" dt="2025-09-04T13:05:17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74" y="3520000"/>
            <a:ext cx="5046196" cy="1795803"/>
          </a:xfrm>
        </p:spPr>
        <p:txBody>
          <a:bodyPr>
            <a:normAutofit/>
          </a:bodyPr>
          <a:lstStyle/>
          <a:p>
            <a:pPr algn="l"/>
            <a:r>
              <a:rPr lang="en-GB" sz="4800"/>
              <a:t>Welcome to Year 6!</a:t>
            </a:r>
          </a:p>
        </p:txBody>
      </p:sp>
      <p:pic>
        <p:nvPicPr>
          <p:cNvPr id="6" name="Picture 5" descr="A person with long brown hair&#10;&#10;AI-generated content may be incorrect.">
            <a:extLst>
              <a:ext uri="{FF2B5EF4-FFF2-40B4-BE49-F238E27FC236}">
                <a16:creationId xmlns:a16="http://schemas.microsoft.com/office/drawing/2014/main" id="{B012BB0F-3BD4-514E-0FF4-108BF1EF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0" r="-459" b="-382"/>
          <a:stretch>
            <a:fillRect/>
          </a:stretch>
        </p:blipFill>
        <p:spPr>
          <a:xfrm>
            <a:off x="1186442" y="968991"/>
            <a:ext cx="1824000" cy="222324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96A2069E-C00D-7FF9-9A49-227E47433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04" y="434000"/>
            <a:ext cx="2945971" cy="2758238"/>
          </a:xfrm>
          <a:prstGeom prst="rect">
            <a:avLst/>
          </a:prstGeom>
        </p:spPr>
      </p:pic>
      <p:pic>
        <p:nvPicPr>
          <p:cNvPr id="9" name="Picture 8" descr="A person wearing a purple scarf&#10;&#10;AI-generated content may be incorrect.">
            <a:extLst>
              <a:ext uri="{FF2B5EF4-FFF2-40B4-BE49-F238E27FC236}">
                <a16:creationId xmlns:a16="http://schemas.microsoft.com/office/drawing/2014/main" id="{95F3396D-C43E-95D4-92AE-19A12C8705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9" t="4327" r="837" b="-481"/>
          <a:stretch>
            <a:fillRect/>
          </a:stretch>
        </p:blipFill>
        <p:spPr>
          <a:xfrm>
            <a:off x="8831433" y="893928"/>
            <a:ext cx="2134946" cy="186420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in a grey blazer&#10;&#10;AI-generated content may be incorrect.">
            <a:extLst>
              <a:ext uri="{FF2B5EF4-FFF2-40B4-BE49-F238E27FC236}">
                <a16:creationId xmlns:a16="http://schemas.microsoft.com/office/drawing/2014/main" id="{AB709807-AF89-DFD4-B094-0923DAB933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414" t="3435" r="4787" b="2290"/>
          <a:stretch>
            <a:fillRect/>
          </a:stretch>
        </p:blipFill>
        <p:spPr>
          <a:xfrm>
            <a:off x="6433020" y="3428999"/>
            <a:ext cx="1600586" cy="2416629"/>
          </a:xfrm>
          <a:prstGeom prst="rect">
            <a:avLst/>
          </a:prstGeom>
        </p:spPr>
      </p:pic>
      <p:pic>
        <p:nvPicPr>
          <p:cNvPr id="8" name="Picture 7" descr="A person wearing glasses and a red shirt&#10;&#10;AI-generated content may be incorrect.">
            <a:extLst>
              <a:ext uri="{FF2B5EF4-FFF2-40B4-BE49-F238E27FC236}">
                <a16:creationId xmlns:a16="http://schemas.microsoft.com/office/drawing/2014/main" id="{A332EEB9-7CF1-377A-C24F-05D829F9A4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36" r="523" b="391"/>
          <a:stretch>
            <a:fillRect/>
          </a:stretch>
        </p:blipFill>
        <p:spPr>
          <a:xfrm>
            <a:off x="9391164" y="3022979"/>
            <a:ext cx="2008543" cy="2722728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7C38-3F17-24F3-DE3D-31CC74B6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0B2601B0-D77D-F52F-BAE4-34718F39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114300"/>
            <a:ext cx="9153525" cy="6629400"/>
          </a:xfrm>
          <a:prstGeom prst="rect">
            <a:avLst/>
          </a:prstGeom>
        </p:spPr>
      </p:pic>
      <p:pic>
        <p:nvPicPr>
          <p:cNvPr id="3" name="Picture 2" descr="Times Tables Rock Stars (Times_Tables_Rock_Stars) - Profile | Pinterest">
            <a:extLst>
              <a:ext uri="{FF2B5EF4-FFF2-40B4-BE49-F238E27FC236}">
                <a16:creationId xmlns:a16="http://schemas.microsoft.com/office/drawing/2014/main" id="{19C24033-2262-BEC2-0AC9-0AD0B4D3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06" y="2447860"/>
            <a:ext cx="4068350" cy="22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grid with black text&#10;&#10;AI-generated content may be incorrect.">
            <a:extLst>
              <a:ext uri="{FF2B5EF4-FFF2-40B4-BE49-F238E27FC236}">
                <a16:creationId xmlns:a16="http://schemas.microsoft.com/office/drawing/2014/main" id="{51280872-6C17-E25F-7EDB-3EFC5B916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38113"/>
            <a:ext cx="96202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test&#10;&#10;AI-generated content may be incorrect.">
            <a:extLst>
              <a:ext uri="{FF2B5EF4-FFF2-40B4-BE49-F238E27FC236}">
                <a16:creationId xmlns:a16="http://schemas.microsoft.com/office/drawing/2014/main" id="{45A057F4-4D82-2026-194F-9DD10A76F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80" y="496355"/>
            <a:ext cx="11847142" cy="58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words&#10;&#10;AI-generated content may be incorrect.">
            <a:extLst>
              <a:ext uri="{FF2B5EF4-FFF2-40B4-BE49-F238E27FC236}">
                <a16:creationId xmlns:a16="http://schemas.microsoft.com/office/drawing/2014/main" id="{C2CFA234-8E52-6861-2BFB-9C30C371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436485"/>
            <a:ext cx="9096375" cy="5819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B3EE3-363C-91CB-538B-17823328779A}"/>
              </a:ext>
            </a:extLst>
          </p:cNvPr>
          <p:cNvSpPr txBox="1"/>
          <p:nvPr/>
        </p:nvSpPr>
        <p:spPr>
          <a:xfrm>
            <a:off x="187889" y="187890"/>
            <a:ext cx="12630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There is allocated time in our timetable to focus on these key spellings </a:t>
            </a:r>
          </a:p>
        </p:txBody>
      </p:sp>
    </p:spTree>
    <p:extLst>
      <p:ext uri="{BB962C8B-B14F-4D97-AF65-F5344CB8AC3E}">
        <p14:creationId xmlns:p14="http://schemas.microsoft.com/office/powerpoint/2010/main" val="384653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CB1D-6900-EC3A-95B3-ED09DCD8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PGL Newby Wiske Hall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30A0-1F27-C573-EDD1-8EC9357C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Location: Northallerton </a:t>
            </a:r>
          </a:p>
          <a:p>
            <a:r>
              <a:rPr lang="en-GB" dirty="0"/>
              <a:t>Dates: Wednesday 8th October to Friday 10th October (Week 6) </a:t>
            </a:r>
          </a:p>
          <a:p>
            <a:r>
              <a:rPr lang="en-GB" dirty="0"/>
              <a:t>Date of information meeting: Friday 19th September, 2:40pm </a:t>
            </a:r>
          </a:p>
        </p:txBody>
      </p:sp>
      <p:pic>
        <p:nvPicPr>
          <p:cNvPr id="4" name="Picture 3" descr="A sign on the side of a building&#10;&#10;AI-generated content may be incorrect.">
            <a:extLst>
              <a:ext uri="{FF2B5EF4-FFF2-40B4-BE49-F238E27FC236}">
                <a16:creationId xmlns:a16="http://schemas.microsoft.com/office/drawing/2014/main" id="{5FB32B16-950C-F5ED-043E-1A47C15A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37" y="3339035"/>
            <a:ext cx="6568728" cy="32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character holding a question mark&#10;&#10;AI-generated content may be incorrect.">
            <a:extLst>
              <a:ext uri="{FF2B5EF4-FFF2-40B4-BE49-F238E27FC236}">
                <a16:creationId xmlns:a16="http://schemas.microsoft.com/office/drawing/2014/main" id="{91251DA3-4178-7FB6-F3E7-5164A7D5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0"/>
            <a:ext cx="915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6CB73-CCAD-C53C-D6F2-D2930F95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68" y="0"/>
            <a:ext cx="9156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5856-6B7A-12AA-947D-3E9E85AF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76" y="255722"/>
            <a:ext cx="11488756" cy="63802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4400" dirty="0">
                <a:ea typeface="+mn-lt"/>
                <a:cs typeface="+mn-lt"/>
              </a:rPr>
              <a:t>Hair should be tied back, and hair accessories should be plain (blue, black, white) </a:t>
            </a:r>
            <a:endParaRPr lang="en-US" sz="4400">
              <a:ea typeface="+mn-lt"/>
              <a:cs typeface="+mn-lt"/>
            </a:endParaRPr>
          </a:p>
          <a:p>
            <a:endParaRPr lang="en-GB" sz="4400" dirty="0">
              <a:ea typeface="+mn-lt"/>
              <a:cs typeface="+mn-lt"/>
            </a:endParaRPr>
          </a:p>
          <a:p>
            <a:r>
              <a:rPr lang="en-GB" sz="4400" dirty="0">
                <a:ea typeface="+mn-lt"/>
                <a:cs typeface="+mn-lt"/>
              </a:rPr>
              <a:t>Jewellery should not be worn apart from religious jewellery and a plain watch. </a:t>
            </a:r>
            <a:endParaRPr lang="en-US" sz="4400">
              <a:ea typeface="+mn-lt"/>
              <a:cs typeface="+mn-lt"/>
            </a:endParaRPr>
          </a:p>
          <a:p>
            <a:r>
              <a:rPr lang="en-GB" sz="4400" dirty="0">
                <a:ea typeface="+mn-lt"/>
                <a:cs typeface="+mn-lt"/>
              </a:rPr>
              <a:t>Stud plain earrings are acceptable. </a:t>
            </a:r>
            <a:endParaRPr lang="en-US" sz="4400">
              <a:ea typeface="+mn-lt"/>
              <a:cs typeface="+mn-lt"/>
            </a:endParaRPr>
          </a:p>
          <a:p>
            <a:endParaRPr lang="en-GB" sz="4400" dirty="0">
              <a:ea typeface="+mn-lt"/>
              <a:cs typeface="+mn-lt"/>
            </a:endParaRPr>
          </a:p>
          <a:p>
            <a:r>
              <a:rPr lang="en-GB" sz="4400" dirty="0">
                <a:ea typeface="+mn-lt"/>
                <a:cs typeface="+mn-lt"/>
              </a:rPr>
              <a:t>No nail varnish should be worn. </a:t>
            </a:r>
            <a:endParaRPr lang="en-US" sz="4400">
              <a:ea typeface="+mn-lt"/>
              <a:cs typeface="+mn-lt"/>
            </a:endParaRPr>
          </a:p>
          <a:p>
            <a:endParaRPr lang="en-GB" sz="4400" dirty="0">
              <a:ea typeface="+mn-lt"/>
              <a:cs typeface="+mn-lt"/>
            </a:endParaRPr>
          </a:p>
          <a:p>
            <a:r>
              <a:rPr lang="en-GB" sz="4400" dirty="0">
                <a:ea typeface="+mn-lt"/>
                <a:cs typeface="+mn-lt"/>
              </a:rPr>
              <a:t>All children must bring water bottle to school.</a:t>
            </a:r>
            <a:endParaRPr lang="en-US" sz="3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1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83C1-55E7-0F34-DE68-EAEE4D45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hoe&#10;&#10;AI-generated content may be incorrect.">
            <a:extLst>
              <a:ext uri="{FF2B5EF4-FFF2-40B4-BE49-F238E27FC236}">
                <a16:creationId xmlns:a16="http://schemas.microsoft.com/office/drawing/2014/main" id="{06A452D9-862D-54E8-11E4-DA500250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88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96EB-5E64-BDCA-FA19-D1318F43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PE: Thursday and Friday afternoons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5199-F2CE-FC49-9F03-D582AECC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55" y="1481160"/>
            <a:ext cx="10609545" cy="46958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Please help your child be ready for PE by naming their clothes and ensuring they have their PE bags in school. 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We change for PE in the afternoon; children should come to school in their school uniform.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u="sng" dirty="0">
                <a:ea typeface="+mn-lt"/>
                <a:cs typeface="+mn-lt"/>
              </a:rPr>
              <a:t>Kit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Indoor – white or light blue T-shirt and blue or black shorts. Plain socks and indoor black pumps or trainers.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Outdoor - plain, dark coloured track suit or jogging suit. Outdoor trainers. 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Hair should be tied back and earrings covered or removed. 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Spare PE kits in my cupboard.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455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table with black text&#10;&#10;AI-generated content may be incorrect.">
            <a:extLst>
              <a:ext uri="{FF2B5EF4-FFF2-40B4-BE49-F238E27FC236}">
                <a16:creationId xmlns:a16="http://schemas.microsoft.com/office/drawing/2014/main" id="{C4195B5C-2578-EFF1-EFD6-C1D1F69E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7" y="173573"/>
            <a:ext cx="4886325" cy="6143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3BF62D5D-E1BF-2DEF-204E-7AB1B3F92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88" y="170073"/>
            <a:ext cx="5896204" cy="6150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322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26B-A4F1-09F8-58E7-E96A84B4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ptos"/>
              </a:rPr>
              <a:t>Geography </a:t>
            </a:r>
            <a:br>
              <a:rPr lang="en-US" sz="2400" dirty="0">
                <a:latin typeface="Aptos"/>
              </a:rPr>
            </a:br>
            <a:r>
              <a:rPr lang="en-US" sz="2400" dirty="0">
                <a:latin typeface="Aptos"/>
              </a:rPr>
              <a:t>Natural Disasters – Volcanoes &amp; Earthquakes</a:t>
            </a:r>
            <a:endParaRPr lang="en-GB" sz="2400" dirty="0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00BA-DA91-7D16-AE78-8D36847A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>
                <a:latin typeface="Aptos"/>
                <a:ea typeface="+mj-ea"/>
                <a:cs typeface="+mj-cs"/>
              </a:rPr>
              <a:t>To understand the structure of the Earth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ptos"/>
                <a:ea typeface="+mj-ea"/>
                <a:cs typeface="+mj-cs"/>
              </a:rPr>
              <a:t>To describe the effects of plate movement</a:t>
            </a:r>
          </a:p>
          <a:p>
            <a:pPr marL="514350" indent="-514350">
              <a:buAutoNum type="arabicPeriod"/>
            </a:pPr>
            <a:r>
              <a:rPr lang="en-US" sz="2400">
                <a:latin typeface="Aptos"/>
                <a:ea typeface="+mj-ea"/>
                <a:cs typeface="+mj-cs"/>
              </a:rPr>
              <a:t>To describe and explain the features of a volcano</a:t>
            </a:r>
          </a:p>
          <a:p>
            <a:pPr marL="514350" indent="-514350">
              <a:buAutoNum type="arabicPeriod"/>
            </a:pPr>
            <a:r>
              <a:rPr lang="en-US" sz="2400">
                <a:latin typeface="Aptos"/>
                <a:ea typeface="+mj-ea"/>
                <a:cs typeface="+mj-cs"/>
              </a:rPr>
              <a:t>To locate and research well known volcanic eruptions</a:t>
            </a:r>
          </a:p>
          <a:p>
            <a:pPr marL="514350" indent="-514350">
              <a:buAutoNum type="arabicPeriod"/>
            </a:pPr>
            <a:r>
              <a:rPr lang="en-US" sz="2400">
                <a:latin typeface="Aptos"/>
                <a:ea typeface="+mj-ea"/>
                <a:cs typeface="+mj-cs"/>
              </a:rPr>
              <a:t>To identify the effects of a volcano</a:t>
            </a:r>
          </a:p>
          <a:p>
            <a:pPr marL="514350" indent="-514350">
              <a:buAutoNum type="arabicPeriod"/>
            </a:pPr>
            <a:r>
              <a:rPr lang="en-US" sz="2400">
                <a:latin typeface="Aptos"/>
                <a:ea typeface="+mj-ea"/>
                <a:cs typeface="+mj-cs"/>
              </a:rPr>
              <a:t>To debate positives and negatives of volcanoes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ptos"/>
                <a:ea typeface="+mj-ea"/>
                <a:cs typeface="+mj-cs"/>
              </a:rPr>
              <a:t>To locate where earthquakes have occurred and identify the effects on land and people </a:t>
            </a:r>
            <a:r>
              <a:rPr lang="en-US" sz="2400" dirty="0" err="1">
                <a:latin typeface="Aptos"/>
                <a:ea typeface="+mj-ea"/>
                <a:cs typeface="+mj-cs"/>
              </a:rPr>
              <a:t>inc</a:t>
            </a:r>
            <a:r>
              <a:rPr lang="en-US" sz="2400" dirty="0">
                <a:latin typeface="Aptos"/>
                <a:ea typeface="+mj-ea"/>
                <a:cs typeface="+mj-cs"/>
              </a:rPr>
              <a:t> Tsunami 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ptos"/>
                <a:ea typeface="+mj-ea"/>
                <a:cs typeface="+mj-cs"/>
              </a:rPr>
              <a:t>Identify how to prepare for an earthquake</a:t>
            </a:r>
          </a:p>
        </p:txBody>
      </p:sp>
    </p:spTree>
    <p:extLst>
      <p:ext uri="{BB962C8B-B14F-4D97-AF65-F5344CB8AC3E}">
        <p14:creationId xmlns:p14="http://schemas.microsoft.com/office/powerpoint/2010/main" val="250640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478-DD58-6539-FCA0-C234B69A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-217"/>
            <a:ext cx="10515600" cy="1325563"/>
          </a:xfrm>
        </p:spPr>
        <p:txBody>
          <a:bodyPr/>
          <a:lstStyle/>
          <a:p>
            <a:r>
              <a:rPr lang="en-US" sz="2400" dirty="0">
                <a:latin typeface="Aptos"/>
              </a:rPr>
              <a:t>Science</a:t>
            </a:r>
            <a:br>
              <a:rPr lang="en-US" sz="2400" dirty="0">
                <a:latin typeface="Aptos"/>
              </a:rPr>
            </a:br>
            <a:r>
              <a:rPr lang="en-US" sz="2400" dirty="0">
                <a:latin typeface="Aptos"/>
              </a:rPr>
              <a:t>What light does?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AC6-D5A4-CB4A-EEC6-E1CE5C15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62" y="1397654"/>
            <a:ext cx="11736885" cy="47793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sz="1800" b="1" i="1" dirty="0">
                <a:latin typeface="Calibri"/>
                <a:ea typeface="Calibri"/>
                <a:cs typeface="Calibri"/>
              </a:rPr>
              <a:t>How does light travel?</a:t>
            </a:r>
            <a:endParaRPr lang="en-GB" sz="18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Light appears to travel in straight lines. We can see a light source because some of the light from the source enters our eyes.</a:t>
            </a:r>
          </a:p>
          <a:p>
            <a:pPr>
              <a:buNone/>
            </a:pPr>
            <a:r>
              <a:rPr lang="en-GB" sz="1800" b="1" i="1" dirty="0">
                <a:latin typeface="Calibri"/>
                <a:ea typeface="Calibri"/>
                <a:cs typeface="Calibri"/>
              </a:rPr>
              <a:t>What can we change about a shadow?</a:t>
            </a:r>
            <a:endParaRPr lang="en-GB" sz="18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Light travelling in straight lines can be used to explain why a shadow is the same shape as the object that casts it and how the shape of shadows can be changed.</a:t>
            </a:r>
          </a:p>
          <a:p>
            <a:pPr>
              <a:buNone/>
            </a:pPr>
            <a:r>
              <a:rPr lang="en-GB" sz="1800" b="1" i="1" dirty="0">
                <a:latin typeface="Calibri"/>
                <a:ea typeface="Calibri"/>
                <a:cs typeface="Calibri"/>
              </a:rPr>
              <a:t>What might affect the size of a shadow?</a:t>
            </a:r>
            <a:endParaRPr lang="en-GB" sz="18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The idea that light travels in straight lines can be used to explain what is observed when testing predictions about shadows.</a:t>
            </a:r>
          </a:p>
          <a:p>
            <a:pPr>
              <a:buNone/>
            </a:pPr>
            <a:r>
              <a:rPr lang="en-GB" sz="1800" b="1" i="1" dirty="0">
                <a:latin typeface="Calibri"/>
                <a:ea typeface="Calibri"/>
                <a:cs typeface="Calibri"/>
              </a:rPr>
              <a:t>What affects the size of a shadow?</a:t>
            </a:r>
            <a:endParaRPr lang="en-GB" sz="18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The shape of a shadow and the pattern to how shadows change size when the relative positions of the light, object and screen are changed, can be explained by light travelling in straight lines.</a:t>
            </a:r>
          </a:p>
          <a:p>
            <a:pPr>
              <a:buNone/>
            </a:pPr>
            <a:r>
              <a:rPr lang="en-GB" sz="1800" b="1" i="1" dirty="0">
                <a:latin typeface="Calibri"/>
                <a:ea typeface="Calibri"/>
                <a:cs typeface="Calibri"/>
              </a:rPr>
              <a:t>How is light reflected?</a:t>
            </a:r>
            <a:endParaRPr lang="en-GB" sz="18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Light is reflected from shiny surfaces in a predictable way because it travels in straight lines.</a:t>
            </a:r>
          </a:p>
          <a:p>
            <a:pPr>
              <a:buNone/>
            </a:pPr>
            <a:r>
              <a:rPr lang="en-GB" sz="1800" b="1" i="1" dirty="0">
                <a:latin typeface="Calibri"/>
                <a:ea typeface="Calibri"/>
                <a:cs typeface="Calibri"/>
              </a:rPr>
              <a:t>How do we see objects?</a:t>
            </a:r>
            <a:r>
              <a:rPr lang="en-GB" sz="1800" dirty="0">
                <a:latin typeface="Calibri"/>
                <a:ea typeface="Calibri"/>
                <a:cs typeface="Calibri"/>
              </a:rPr>
              <a:t> </a:t>
            </a:r>
          </a:p>
          <a:p>
            <a:pPr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We can see objects because they reflect some of the light that falls onto them into our eyes.</a:t>
            </a:r>
          </a:p>
        </p:txBody>
      </p:sp>
    </p:spTree>
    <p:extLst>
      <p:ext uri="{BB962C8B-B14F-4D97-AF65-F5344CB8AC3E}">
        <p14:creationId xmlns:p14="http://schemas.microsoft.com/office/powerpoint/2010/main" val="383054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0F8E-6A22-A593-A6EE-FA47CB29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PSHE </a:t>
            </a:r>
          </a:p>
        </p:txBody>
      </p:sp>
      <p:pic>
        <p:nvPicPr>
          <p:cNvPr id="4" name="Content Placeholder 3" descr="A screenshot of a school&#10;&#10;AI-generated content may be incorrect.">
            <a:extLst>
              <a:ext uri="{FF2B5EF4-FFF2-40B4-BE49-F238E27FC236}">
                <a16:creationId xmlns:a16="http://schemas.microsoft.com/office/drawing/2014/main" id="{2C3D2094-41B2-D7FF-5A18-1D05B9FA7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83" y="1384951"/>
            <a:ext cx="4481761" cy="5315313"/>
          </a:xfrm>
          <a:prstGeom prst="rect">
            <a:avLst/>
          </a:prstGeom>
        </p:spPr>
      </p:pic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D6BEBB7-A136-636E-437B-081AE17D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79" y="463741"/>
            <a:ext cx="46577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6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Year 6!</vt:lpstr>
      <vt:lpstr>PowerPoint Presentation</vt:lpstr>
      <vt:lpstr>PowerPoint Presentation</vt:lpstr>
      <vt:lpstr>PowerPoint Presentation</vt:lpstr>
      <vt:lpstr>PE: Thursday and Friday afternoons  </vt:lpstr>
      <vt:lpstr>PowerPoint Presentation</vt:lpstr>
      <vt:lpstr>Geography  Natural Disasters – Volcanoes &amp; Earthquakes</vt:lpstr>
      <vt:lpstr>Science What light does? </vt:lpstr>
      <vt:lpstr>PSHE </vt:lpstr>
      <vt:lpstr>PowerPoint Presentation</vt:lpstr>
      <vt:lpstr>PowerPoint Presentation</vt:lpstr>
      <vt:lpstr>PowerPoint Presentation</vt:lpstr>
      <vt:lpstr>PowerPoint Presentation</vt:lpstr>
      <vt:lpstr>PGL Newby Wiske Hall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148</cp:revision>
  <dcterms:created xsi:type="dcterms:W3CDTF">2025-09-04T12:16:54Z</dcterms:created>
  <dcterms:modified xsi:type="dcterms:W3CDTF">2025-09-17T13:03:33Z</dcterms:modified>
</cp:coreProperties>
</file>